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EB Garamond Medium"/>
      <p:regular r:id="rId20"/>
      <p:bold r:id="rId21"/>
      <p:italic r:id="rId22"/>
      <p:boldItalic r:id="rId23"/>
    </p:embeddedFont>
    <p:embeddedFont>
      <p:font typeface="EB Garamond SemiBold"/>
      <p:regular r:id="rId24"/>
      <p:bold r:id="rId25"/>
      <p:italic r:id="rId26"/>
      <p:boldItalic r:id="rId27"/>
    </p:embeddedFont>
    <p:embeddedFont>
      <p:font typeface="EB Garamond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BGaramondMedium-regular.fntdata"/><Relationship Id="rId22" Type="http://schemas.openxmlformats.org/officeDocument/2006/relationships/font" Target="fonts/EBGaramondMedium-italic.fntdata"/><Relationship Id="rId21" Type="http://schemas.openxmlformats.org/officeDocument/2006/relationships/font" Target="fonts/EBGaramondMedium-bold.fntdata"/><Relationship Id="rId24" Type="http://schemas.openxmlformats.org/officeDocument/2006/relationships/font" Target="fonts/EBGaramondSemiBold-regular.fntdata"/><Relationship Id="rId23" Type="http://schemas.openxmlformats.org/officeDocument/2006/relationships/font" Target="fonts/EBGaramondMedium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EBGaramondSemiBold-italic.fntdata"/><Relationship Id="rId25" Type="http://schemas.openxmlformats.org/officeDocument/2006/relationships/font" Target="fonts/EBGaramondSemiBold-bold.fntdata"/><Relationship Id="rId28" Type="http://schemas.openxmlformats.org/officeDocument/2006/relationships/font" Target="fonts/EBGaramond-regular.fntdata"/><Relationship Id="rId27" Type="http://schemas.openxmlformats.org/officeDocument/2006/relationships/font" Target="fonts/EBGaramondSemi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EBGaramon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EBGaramond-boldItalic.fntdata"/><Relationship Id="rId30" Type="http://schemas.openxmlformats.org/officeDocument/2006/relationships/font" Target="fonts/EBGaramond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8b00184c6b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8b00184c6b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8af9395031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8af9395031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8b00184c6b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8b00184c6b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8af9395031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8af9395031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8b00184c6b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8b00184c6b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8b00184c6b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8b00184c6b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8af939503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8af939503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8af939503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8af939503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8b00184c6b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8b00184c6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8b00184c6b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8b00184c6b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8b00184c6b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8b00184c6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8af939503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8af939503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8af9395031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8af939503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-164041"/>
            <a:ext cx="9144000" cy="624079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0" y="0"/>
            <a:ext cx="9144000" cy="88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chemeClr val="lt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Exhumation Of The Inyo Mountains</a:t>
            </a:r>
            <a:endParaRPr sz="4600">
              <a:solidFill>
                <a:schemeClr val="lt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504125" y="19378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EB Garamond SemiBold"/>
                <a:ea typeface="EB Garamond SemiBold"/>
                <a:cs typeface="EB Garamond SemiBold"/>
                <a:sym typeface="EB Garamond SemiBold"/>
              </a:rPr>
              <a:t>Lee et. al. 2009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561850" y="24675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highlight>
                  <a:srgbClr val="FFFFFF"/>
                </a:highlight>
                <a:latin typeface="EB Garamond SemiBold"/>
                <a:ea typeface="EB Garamond SemiBold"/>
                <a:cs typeface="EB Garamond SemiBold"/>
                <a:sym typeface="EB Garamond SemiBold"/>
              </a:rPr>
              <a:t>Ryan Parkyn</a:t>
            </a:r>
            <a:endParaRPr sz="2100">
              <a:solidFill>
                <a:schemeClr val="dk1"/>
              </a:solidFill>
              <a:highlight>
                <a:srgbClr val="FFFFFF"/>
              </a:highlight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133" y="0"/>
            <a:ext cx="823603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 txBox="1"/>
          <p:nvPr/>
        </p:nvSpPr>
        <p:spPr>
          <a:xfrm>
            <a:off x="942900" y="0"/>
            <a:ext cx="30114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highlight>
                  <a:schemeClr val="lt1"/>
                </a:highlight>
              </a:rPr>
              <a:t>Zircon = ~185C</a:t>
            </a:r>
            <a:endParaRPr b="1" sz="18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130" name="Google Shape;130;p22"/>
          <p:cNvSpPr txBox="1"/>
          <p:nvPr/>
        </p:nvSpPr>
        <p:spPr>
          <a:xfrm>
            <a:off x="854775" y="2658325"/>
            <a:ext cx="30114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highlight>
                  <a:schemeClr val="lt1"/>
                </a:highlight>
              </a:rPr>
              <a:t>Apatite </a:t>
            </a:r>
            <a:r>
              <a:rPr b="1" lang="en" sz="1800">
                <a:solidFill>
                  <a:schemeClr val="dk1"/>
                </a:solidFill>
                <a:highlight>
                  <a:schemeClr val="lt1"/>
                </a:highlight>
              </a:rPr>
              <a:t>= ~70</a:t>
            </a:r>
            <a:endParaRPr b="1" sz="18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 SemiBold"/>
                <a:ea typeface="EB Garamond SemiBold"/>
                <a:cs typeface="EB Garamond SemiBold"/>
                <a:sym typeface="EB Garamond SemiBold"/>
              </a:rPr>
              <a:t>Exhumation Story</a:t>
            </a:r>
            <a:endParaRPr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311700" y="1152475"/>
            <a:ext cx="34407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86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Square = Apatite, crystallizes last</a:t>
            </a:r>
            <a:endParaRPr sz="1786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86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Circle = Zircon, crystallizes first</a:t>
            </a:r>
            <a:endParaRPr sz="1786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86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White = west flank</a:t>
            </a:r>
            <a:endParaRPr sz="1786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86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Black/gray = east flank</a:t>
            </a:r>
            <a:endParaRPr sz="1786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583"/>
              <a:buFont typeface="Arial"/>
              <a:buNone/>
            </a:pPr>
            <a:r>
              <a:rPr lang="en" sz="1786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Read right to left, top to bottom</a:t>
            </a:r>
            <a:endParaRPr sz="1786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86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Time-elevation path</a:t>
            </a:r>
            <a:endParaRPr sz="1786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86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Steep slope = fast exhumation</a:t>
            </a:r>
            <a:endParaRPr sz="1786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86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East flank cooled differently than west</a:t>
            </a:r>
            <a:endParaRPr sz="1786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86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Western Flank - zircon and apatite cooled at ~60Ma</a:t>
            </a:r>
            <a:endParaRPr sz="1786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583"/>
              <a:buFont typeface="Arial"/>
              <a:buNone/>
            </a:pPr>
            <a:r>
              <a:rPr lang="en" sz="1786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Eastern Flank - Exhumed rocks have a younger age with time because they were deeper</a:t>
            </a:r>
            <a:endParaRPr sz="1786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pic>
        <p:nvPicPr>
          <p:cNvPr id="137" name="Google Shape;1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046" y="0"/>
            <a:ext cx="544606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 SemiBold"/>
                <a:ea typeface="EB Garamond SemiBold"/>
                <a:cs typeface="EB Garamond SemiBold"/>
                <a:sym typeface="EB Garamond SemiBold"/>
              </a:rPr>
              <a:t>Exhumation Story</a:t>
            </a:r>
            <a:endParaRPr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sp>
        <p:nvSpPr>
          <p:cNvPr id="143" name="Google Shape;143;p24"/>
          <p:cNvSpPr txBox="1"/>
          <p:nvPr>
            <p:ph idx="1" type="body"/>
          </p:nvPr>
        </p:nvSpPr>
        <p:spPr>
          <a:xfrm>
            <a:off x="311700" y="1152475"/>
            <a:ext cx="34695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53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Zircon = Near uniform cooling rate</a:t>
            </a:r>
            <a:endParaRPr sz="153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en" sz="153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Apatite = two periods of cooling, exhumation, and normal slip (coincident)</a:t>
            </a:r>
            <a:endParaRPr sz="153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en" sz="153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Normal slip = 15.6 Ma, not lasting more than 1.5 Ma based on cosmogenic Qa seds (&gt;13.62 Ma)</a:t>
            </a:r>
            <a:endParaRPr sz="153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en" sz="153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2nd episode of normal slip = 2.8 Ma, cut pleistocene alluvial surfaces (indicate active)</a:t>
            </a:r>
            <a:endParaRPr sz="153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53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53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t/>
            </a:r>
            <a:endParaRPr sz="153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pic>
        <p:nvPicPr>
          <p:cNvPr id="144" name="Google Shape;1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1196" y="0"/>
            <a:ext cx="544606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7933" y="0"/>
            <a:ext cx="578813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title"/>
          </p:nvPr>
        </p:nvSpPr>
        <p:spPr>
          <a:xfrm>
            <a:off x="311700" y="0"/>
            <a:ext cx="8520600" cy="17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EB Garamond"/>
                <a:ea typeface="EB Garamond"/>
                <a:cs typeface="EB Garamond"/>
                <a:sym typeface="EB Garamond"/>
              </a:rPr>
              <a:t>U/Th-He Zircon &amp; Apatite exhumation ages show exhumation rotation of eastern Inyos in two slip events at 15.6 and 2.8, cosmogenic dates of alluvium shows normal faulting still active  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57" name="Google Shape;157;p26"/>
          <p:cNvSpPr txBox="1"/>
          <p:nvPr>
            <p:ph idx="1" type="body"/>
          </p:nvPr>
        </p:nvSpPr>
        <p:spPr>
          <a:xfrm>
            <a:off x="311700" y="17271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 Medium"/>
              <a:buChar char="-"/>
            </a:pP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U/Th-He Ages of Apatite and Zircon:</a:t>
            </a: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 Medium"/>
              <a:buChar char="-"/>
            </a:pP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Zircon: Pat Keys Pluton (Inyos) cooled homogeneously</a:t>
            </a: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 Medium"/>
              <a:buChar char="-"/>
            </a:pP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Apatite: West side of Inyos was exhumed first (50-20Ma), while east side lagged and was rotated cooling at a later time (Between ~16Ma and 2.8Ma)</a:t>
            </a: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 Medium"/>
              <a:buChar char="-"/>
            </a:pP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Moderate-rapid exhumation related to Laramide deformation </a:t>
            </a: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 Medium"/>
              <a:buChar char="-"/>
            </a:pP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2 episodes of normal slip along IMFZ footwall -&gt; Normal slip led to cooling</a:t>
            </a: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 Medium"/>
              <a:buChar char="-"/>
            </a:pP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1st: 15.6Ma (lasted ~1.5Ma)</a:t>
            </a: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 Medium"/>
              <a:buChar char="-"/>
            </a:pP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2nd: 2.8Ma (Presently active)</a:t>
            </a: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 Medium"/>
              <a:buChar char="-"/>
            </a:pP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Cosmogenically dated alluvium shows at least two recent uplift events, EIFZ still active</a:t>
            </a: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2305200" cy="137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 Medium"/>
                <a:ea typeface="EB Garamond Medium"/>
                <a:cs typeface="EB Garamond Medium"/>
                <a:sym typeface="EB Garamond Medium"/>
              </a:rPr>
              <a:t>Where are the Inyo Mountains?</a:t>
            </a:r>
            <a:endParaRPr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3279" y="0"/>
            <a:ext cx="381744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>
            <p:ph type="title"/>
          </p:nvPr>
        </p:nvSpPr>
        <p:spPr>
          <a:xfrm>
            <a:off x="358075" y="1934775"/>
            <a:ext cx="2305200" cy="28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EB Garamond Medium"/>
              <a:buChar char="-"/>
            </a:pPr>
            <a:r>
              <a:rPr lang="en" sz="1800">
                <a:latin typeface="EB Garamond Medium"/>
                <a:ea typeface="EB Garamond Medium"/>
                <a:cs typeface="EB Garamond Medium"/>
                <a:sym typeface="EB Garamond Medium"/>
              </a:rPr>
              <a:t>ECSZ</a:t>
            </a:r>
            <a:endParaRPr sz="1800"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cxnSp>
        <p:nvCxnSpPr>
          <p:cNvPr id="65" name="Google Shape;65;p14"/>
          <p:cNvCxnSpPr>
            <a:stCxn id="66" idx="1"/>
          </p:cNvCxnSpPr>
          <p:nvPr/>
        </p:nvCxnSpPr>
        <p:spPr>
          <a:xfrm flipH="1">
            <a:off x="5118475" y="2440500"/>
            <a:ext cx="1751100" cy="1956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6" name="Google Shape;66;p14"/>
          <p:cNvSpPr txBox="1"/>
          <p:nvPr/>
        </p:nvSpPr>
        <p:spPr>
          <a:xfrm>
            <a:off x="6869575" y="888300"/>
            <a:ext cx="2386200" cy="31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East Inyo Fault Zone (EIFZ)</a:t>
            </a:r>
            <a:endParaRPr b="1" sz="2500">
              <a:solidFill>
                <a:srgbClr val="FF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FF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Authors measured Hunter Mountain Fault</a:t>
            </a:r>
            <a:endParaRPr b="1" sz="2500">
              <a:solidFill>
                <a:srgbClr val="FF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7" y="0"/>
            <a:ext cx="858760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5647675" y="2071700"/>
            <a:ext cx="2915100" cy="10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</a:rPr>
              <a:t>Triassic Pat Keys Pluton (~210Ma)</a:t>
            </a:r>
            <a:endParaRPr b="1" sz="1800"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+"/>
            </a:pPr>
            <a:r>
              <a:rPr lang="en" sz="1800">
                <a:solidFill>
                  <a:srgbClr val="FF0000"/>
                </a:solidFill>
              </a:rPr>
              <a:t>Basalt Lavas (Pliocene)</a:t>
            </a:r>
            <a:endParaRPr sz="1800"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+"/>
            </a:pPr>
            <a:r>
              <a:rPr lang="en" sz="1800">
                <a:solidFill>
                  <a:srgbClr val="FF0000"/>
                </a:solidFill>
              </a:rPr>
              <a:t>Paleozoic Metaseds (deformed late as Cretaceous)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3644925" y="3933775"/>
            <a:ext cx="29151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</a:rPr>
              <a:t>Differentiated Quaternary</a:t>
            </a:r>
            <a:endParaRPr sz="18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</a:rPr>
              <a:t>(&lt;13.62 Ma)</a:t>
            </a:r>
            <a:endParaRPr sz="18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697" y="0"/>
            <a:ext cx="858760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4781775" y="2645800"/>
            <a:ext cx="2636100" cy="7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chemeClr val="lt1"/>
                </a:highlight>
                <a:latin typeface="EB Garamond SemiBold"/>
                <a:ea typeface="EB Garamond SemiBold"/>
                <a:cs typeface="EB Garamond SemiBold"/>
                <a:sym typeface="EB Garamond SemiBold"/>
              </a:rPr>
              <a:t>3km escarpment = Inyo Mountain = Footwall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445025"/>
            <a:ext cx="3642600" cy="137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720">
                <a:latin typeface="EB Garamond"/>
                <a:ea typeface="EB Garamond"/>
                <a:cs typeface="EB Garamond"/>
                <a:sym typeface="EB Garamond"/>
              </a:rPr>
              <a:t>Lower Hemisphere Stereonet of East Inyo Fault Zone</a:t>
            </a:r>
            <a:endParaRPr b="1" sz="2720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3319" y="133150"/>
            <a:ext cx="501341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>
            <p:ph type="title"/>
          </p:nvPr>
        </p:nvSpPr>
        <p:spPr>
          <a:xfrm>
            <a:off x="358275" y="1885050"/>
            <a:ext cx="3286500" cy="32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55">
                <a:latin typeface="EB Garamond Medium"/>
                <a:ea typeface="EB Garamond Medium"/>
                <a:cs typeface="EB Garamond Medium"/>
                <a:sym typeface="EB Garamond Medium"/>
              </a:rPr>
              <a:t>Great circles = faults</a:t>
            </a:r>
            <a:endParaRPr sz="2255"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55">
                <a:latin typeface="EB Garamond Medium"/>
                <a:ea typeface="EB Garamond Medium"/>
                <a:cs typeface="EB Garamond Medium"/>
                <a:sym typeface="EB Garamond Medium"/>
              </a:rPr>
              <a:t>Point with arrow = fault striations</a:t>
            </a:r>
            <a:endParaRPr sz="2255"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55">
                <a:latin typeface="EB Garamond Medium"/>
                <a:ea typeface="EB Garamond Medium"/>
                <a:cs typeface="EB Garamond Medium"/>
                <a:sym typeface="EB Garamond Medium"/>
              </a:rPr>
              <a:t>1 = Extension axis (E-W)</a:t>
            </a:r>
            <a:endParaRPr sz="2255"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55">
                <a:latin typeface="EB Garamond Medium"/>
                <a:ea typeface="EB Garamond Medium"/>
                <a:cs typeface="EB Garamond Medium"/>
                <a:sym typeface="EB Garamond Medium"/>
              </a:rPr>
              <a:t>2 = Intermediate axis </a:t>
            </a:r>
            <a:endParaRPr sz="2255"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55">
                <a:latin typeface="EB Garamond Medium"/>
                <a:ea typeface="EB Garamond Medium"/>
                <a:cs typeface="EB Garamond Medium"/>
                <a:sym typeface="EB Garamond Medium"/>
              </a:rPr>
              <a:t>3 = shortening axis (nearly vertical)</a:t>
            </a:r>
            <a:endParaRPr sz="2255"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55">
                <a:latin typeface="EB Garamond Medium"/>
                <a:ea typeface="EB Garamond Medium"/>
                <a:cs typeface="EB Garamond Medium"/>
                <a:sym typeface="EB Garamond Medium"/>
              </a:rPr>
              <a:t>Dominantly normal dip-slip, but dextral oblique </a:t>
            </a:r>
            <a:endParaRPr sz="2255"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6244175" y="-105825"/>
            <a:ext cx="5676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N</a:t>
            </a:r>
            <a:endParaRPr b="1" sz="1800">
              <a:solidFill>
                <a:srgbClr val="FF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6244175" y="4766650"/>
            <a:ext cx="5676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S</a:t>
            </a:r>
            <a:endParaRPr b="1" sz="1800">
              <a:solidFill>
                <a:srgbClr val="FF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8696025" y="2316750"/>
            <a:ext cx="5676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E</a:t>
            </a:r>
            <a:endParaRPr b="1" sz="1800">
              <a:solidFill>
                <a:srgbClr val="FF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3731350" y="2316750"/>
            <a:ext cx="5676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W</a:t>
            </a:r>
            <a:endParaRPr b="1" sz="1800">
              <a:solidFill>
                <a:srgbClr val="FF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4199000" y="518075"/>
            <a:ext cx="4921500" cy="43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20">
                <a:latin typeface="EB Garamond Medium"/>
                <a:ea typeface="EB Garamond Medium"/>
                <a:cs typeface="EB Garamond Medium"/>
                <a:sym typeface="EB Garamond Medium"/>
              </a:rPr>
              <a:t>Q4 = active debris flow</a:t>
            </a:r>
            <a:endParaRPr sz="2120"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20">
                <a:latin typeface="EB Garamond Medium"/>
                <a:ea typeface="EB Garamond Medium"/>
                <a:cs typeface="EB Garamond Medium"/>
                <a:sym typeface="EB Garamond Medium"/>
              </a:rPr>
              <a:t>(Youngest)</a:t>
            </a:r>
            <a:endParaRPr sz="2120"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20">
                <a:latin typeface="EB Garamond Medium"/>
                <a:ea typeface="EB Garamond Medium"/>
                <a:cs typeface="EB Garamond Medium"/>
                <a:sym typeface="EB Garamond Medium"/>
              </a:rPr>
              <a:t>Q3 = Alluvial features inset into older features</a:t>
            </a:r>
            <a:endParaRPr sz="2120"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20">
                <a:latin typeface="EB Garamond Medium"/>
                <a:ea typeface="EB Garamond Medium"/>
                <a:cs typeface="EB Garamond Medium"/>
                <a:sym typeface="EB Garamond Medium"/>
              </a:rPr>
              <a:t>(undated)</a:t>
            </a:r>
            <a:endParaRPr sz="2120"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20">
                <a:latin typeface="EB Garamond Medium"/>
                <a:ea typeface="EB Garamond Medium"/>
                <a:cs typeface="EB Garamond Medium"/>
                <a:sym typeface="EB Garamond Medium"/>
              </a:rPr>
              <a:t>Q2a/b = old alluvium</a:t>
            </a:r>
            <a:endParaRPr sz="2120"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-363220" lvl="0" marL="457200" rtl="0" algn="l">
              <a:spcBef>
                <a:spcPts val="0"/>
              </a:spcBef>
              <a:spcAft>
                <a:spcPts val="0"/>
              </a:spcAft>
              <a:buSzPts val="2120"/>
              <a:buFont typeface="EB Garamond"/>
              <a:buChar char="-"/>
            </a:pPr>
            <a:r>
              <a:rPr b="1" lang="en" sz="2120">
                <a:latin typeface="EB Garamond"/>
                <a:ea typeface="EB Garamond"/>
                <a:cs typeface="EB Garamond"/>
                <a:sym typeface="EB Garamond"/>
              </a:rPr>
              <a:t>Q2a Mean age = ~44.3ka (Cosmogenic),</a:t>
            </a:r>
            <a:endParaRPr b="1" sz="2120">
              <a:latin typeface="EB Garamond"/>
              <a:ea typeface="EB Garamond"/>
              <a:cs typeface="EB Garamond"/>
              <a:sym typeface="EB Garamond"/>
            </a:endParaRPr>
          </a:p>
          <a:p>
            <a:pPr indent="-363220" lvl="0" marL="457200" rtl="0" algn="l">
              <a:spcBef>
                <a:spcPts val="0"/>
              </a:spcBef>
              <a:spcAft>
                <a:spcPts val="0"/>
              </a:spcAft>
              <a:buSzPts val="2120"/>
              <a:buFont typeface="EB Garamond"/>
              <a:buChar char="-"/>
            </a:pPr>
            <a:r>
              <a:rPr b="1" lang="en" sz="2120">
                <a:latin typeface="EB Garamond"/>
                <a:ea typeface="EB Garamond"/>
                <a:cs typeface="EB Garamond"/>
                <a:sym typeface="EB Garamond"/>
              </a:rPr>
              <a:t>Q2b = </a:t>
            </a:r>
            <a:r>
              <a:rPr b="1" lang="en" sz="2120">
                <a:latin typeface="EB Garamond"/>
                <a:ea typeface="EB Garamond"/>
                <a:cs typeface="EB Garamond"/>
                <a:sym typeface="EB Garamond"/>
              </a:rPr>
              <a:t>Mean age = ~17.7ka (Cosmogenic)</a:t>
            </a:r>
            <a:endParaRPr b="1" sz="2120">
              <a:latin typeface="EB Garamond"/>
              <a:ea typeface="EB Garamond"/>
              <a:cs typeface="EB Garamond"/>
              <a:sym typeface="EB Garamond"/>
            </a:endParaRPr>
          </a:p>
          <a:p>
            <a:pPr indent="-363220" lvl="0" marL="457200" rtl="0" algn="l">
              <a:spcBef>
                <a:spcPts val="0"/>
              </a:spcBef>
              <a:spcAft>
                <a:spcPts val="0"/>
              </a:spcAft>
              <a:buSzPts val="2120"/>
              <a:buFont typeface="EB Garamond"/>
              <a:buChar char="-"/>
            </a:pPr>
            <a:r>
              <a:rPr b="1" lang="en" sz="2120">
                <a:latin typeface="EB Garamond"/>
                <a:ea typeface="EB Garamond"/>
                <a:cs typeface="EB Garamond"/>
                <a:sym typeface="EB Garamond"/>
              </a:rPr>
              <a:t>Hunter Mountains Slip Rate = 3.2+/- 1 mm/yr</a:t>
            </a:r>
            <a:endParaRPr b="1" sz="212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20">
                <a:latin typeface="EB Garamond Medium"/>
                <a:ea typeface="EB Garamond Medium"/>
                <a:cs typeface="EB Garamond Medium"/>
                <a:sym typeface="EB Garamond Medium"/>
              </a:rPr>
              <a:t>Q1 = Oldest Q, well consolidated </a:t>
            </a:r>
            <a:endParaRPr sz="2120"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20">
                <a:latin typeface="EB Garamond Medium"/>
                <a:ea typeface="EB Garamond Medium"/>
                <a:cs typeface="EB Garamond Medium"/>
                <a:sym typeface="EB Garamond Medium"/>
              </a:rPr>
              <a:t>Pz = Paleozoic metased. Bedrock (oldest)</a:t>
            </a:r>
            <a:endParaRPr sz="2120"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036" y="0"/>
            <a:ext cx="3707380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/>
        </p:nvSpPr>
        <p:spPr>
          <a:xfrm>
            <a:off x="4175600" y="125075"/>
            <a:ext cx="49683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EB Garamond"/>
                <a:ea typeface="EB Garamond"/>
                <a:cs typeface="EB Garamond"/>
                <a:sym typeface="EB Garamond"/>
              </a:rPr>
              <a:t>Aerial Mapping and Cosmogenic Dates</a:t>
            </a:r>
            <a:endParaRPr b="1" sz="220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311700" y="79400"/>
            <a:ext cx="8520600" cy="9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EB Garamond"/>
                <a:ea typeface="EB Garamond"/>
                <a:cs typeface="EB Garamond"/>
                <a:sym typeface="EB Garamond"/>
              </a:rPr>
              <a:t>Simplified topographic + geologic map showing units, faults, X-section, thermochron sample locations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9217"/>
            <a:ext cx="9144003" cy="3103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 SemiBold"/>
                <a:ea typeface="EB Garamond SemiBold"/>
                <a:cs typeface="EB Garamond SemiBold"/>
                <a:sym typeface="EB Garamond SemiBold"/>
              </a:rPr>
              <a:t>Inyo Mountains Zircon U-Th/He Ages Projected on A-A’</a:t>
            </a:r>
            <a:endParaRPr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311700" y="7074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Zircon U-Th/He closure temperature = ~185C</a:t>
            </a: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Shows the age (Ma) in which zircon crystalized enough to accumulate He</a:t>
            </a: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44049"/>
            <a:ext cx="9144000" cy="289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183" y="810975"/>
            <a:ext cx="7417125" cy="310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850" y="2359810"/>
            <a:ext cx="9144002" cy="278368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 SemiBold"/>
                <a:ea typeface="EB Garamond SemiBold"/>
                <a:cs typeface="EB Garamond SemiBold"/>
                <a:sym typeface="EB Garamond SemiBold"/>
              </a:rPr>
              <a:t>Inyo Mountains Apatite U-Th/He Ages Projected on A-A’</a:t>
            </a:r>
            <a:endParaRPr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311700" y="7652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Apatite </a:t>
            </a: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U-Th/He closure temperature = ~70C</a:t>
            </a: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Shows the age (Ma) in which apatite crystalized enough to accumulate He</a:t>
            </a: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